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COVER</a:t>
            </a:r>
          </a:p>
          <a:p>
            <a:r>
              <a:t>NARRATION · ≈15 s · 30–40 words in English</a:t>
            </a:r>
          </a:p>
          <a:p>
            <a:r>
              <a:t>Introduce the tool by name, say who is in the subgroup and which universities, and in one sentence what it solves.</a:t>
            </a:r>
          </a:p>
          <a:p>
            <a:r>
              <a:t>Minería Latam monitors the press every week for news on illegal, informal and artisanal mining in Latin America. We are Carolina Viola Reyes and Santiago Jumbo, from U T E and U T P L in Ecuador.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A · PRESENTATION (3 min in total)</a:t>
            </a:r>
          </a:p>
          <a:p>
            <a:r>
              <a:t>THE PROBLEM · NARRATION · ≈35 s · 80–90 words</a:t>
            </a:r>
          </a:p>
          <a:p>
            <a:r>
              <a:t>Describe the real task, who struggles with it and what it costs today. A concrete example beats a general figure.</a:t>
            </a:r>
          </a:p>
          <a:p>
            <a:r>
              <a:t>Press coverage of illegal mining is scattered across dozens of outlets in several countries. Researchers spend many hours every week searching, reading and copying stories into a spreadsheet. Each person classifies them in their own way. The results cannot be compared and the work is hard to repeat. The search also brings noise. In our first week the Spanish keyword for informal mining returned a story about informal employment. This problem affects teachers, researchers and students who analyze the news media.</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TOOL · NARRATION · ≈30 s · 70–80 words</a:t>
            </a:r>
          </a:p>
          <a:p>
            <a:r>
              <a:t>Who uses it, what goes in and what comes out. Name the project guide it builds on.</a:t>
            </a:r>
          </a:p>
          <a:p>
            <a:r>
              <a:t>The tool is designed for teams doing qualitative media analysis. It is based on project guide three of the course. It receives thirty six keywords and a weekly date window. It searches only a list of forty authorized news sites. It delivers a file with each story coded in twelve variables. It also builds an interactive dashboard. And it keeps a history of precision scores for each keyword and each outlet.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IT WORKS · NARRATION · ≈40 s · 95–105 words</a:t>
            </a:r>
          </a:p>
          <a:p>
            <a:r>
              <a:t>Walk through the four steps. Make clear what the AI does and what a person always decides.</a:t>
            </a:r>
          </a:p>
          <a:p>
            <a:r>
              <a:t>The workflow has four steps. First a Python program searches and downloads the news of the week. It never downloads a known story twice. Then Claude Code reads each story from start to finish. It decides relevance, country, scope and themes according to our codebook. When it is unsure it records the doubt and explains why. Next the researcher reviews the discarded stories, the doubtful cases and the duplicates. Finally a program validates the file and builds the interactive dashboard. The A I recommends changes to the search. Only a person decides whether to apply them.</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EVIDENCE · NARRATION · ≈35 s · 80–90 words</a:t>
            </a:r>
          </a:p>
          <a:p>
            <a:r>
              <a:t>Figures from your own tests. Separate what was checked from what is still a proposal.</a:t>
            </a:r>
          </a:p>
          <a:p>
            <a:r>
              <a:t>We tested the system over two weeks. We coded thirty news stories from twelve outlets. Twenty four were relevant. Six were discarded as noise, each with a written reason. Our team checked those six discards by hand. The precision score detected concrete noise. The keyword mining Peru brought two stories and neither was about illegal mining. This much is verified. The twenty four relevant stories have not yet been compared with a human review. No keyword exceeds five stories per week. That is why confidence is still low.</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LIMITS AND RESPONSIBLE USE · NARRATION · ≈25 s · 55–65 words</a:t>
            </a:r>
          </a:p>
          <a:p>
            <a:r>
              <a:t>What it does not do, how it protects data and the next step (Moodle or another LMS, or the next AI-native level).</a:t>
            </a:r>
          </a:p>
          <a:p>
            <a:r>
              <a:t>The tool does not replace the judgment of the researcher. It does not search beyond the forty authorized sites. Some sites with paywalls return empty text. It works only with published news. No access key is stored in public files. As a next step we propose adding more weeks of data and testing an early relevance classifier.</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B · DEMO (2 min in total)</a:t>
            </a:r>
          </a:p>
          <a:p>
            <a:r>
              <a:t>NARRATION · ≈30 s · 70–80 words in English</a:t>
            </a:r>
          </a:p>
          <a:p>
            <a:r>
              <a:t>Show the start or input screen. Say what the person enters and why.</a:t>
            </a:r>
          </a:p>
          <a:p>
            <a:r>
              <a:t>Now let us see the tool on screen. The interface and the data are in Spanish. The researcher runs the search program with a single command. The program goes through the thirty six keywords across the forty authorized sites. This is a real run from October thirteenth. It saved five new stories. Then it lists the keywords that returned no results. It also shows each error with its cause, such as a site that blocked the download.</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NARRATION · ≈35 s · 80–90 words in English</a:t>
            </a:r>
          </a:p>
          <a:p>
            <a:r>
              <a:t>Show the main result. Point to where to look on the screenshot and what it means.</a:t>
            </a:r>
          </a:p>
          <a:p>
            <a:r>
              <a:t>This is the main result. The dashboard summarizes the relevant stories from the two weeks. At the top you see the total, the share of each theme and the most active outlets. The economic and violence themes each appear in fifteen stories. The social and environmental impact theme appears in twelve. The country chart shows that Peru leads with eight stories. Ecuador and Colombia follow with six each. Clicking any row opens all twelve variables and the full text of the story.</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NARRATION · ≈30 s · 70–80 words in English</a:t>
            </a:r>
          </a:p>
          <a:p>
            <a:r>
              <a:t>Show where the person reviews, approves or exports. Close the demo with the test that backs it.</a:t>
            </a:r>
          </a:p>
          <a:p>
            <a:r>
              <a:t>This is where review and decisions happen. Each story keeps a coding note with the reason for every doubtful decision. Here the A I was unsure about the scope and explained why. The researcher reads the note and can correct the file. If a cell is empty or a link is repeated the dashboard is not generated. Then the system reports precision by keyword and by outlet. It proposes five changes at most. None is applied without human approval.</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 NARRATION · ≈25 s · 55–65 words</a:t>
            </a:r>
          </a:p>
          <a:p>
            <a:r>
              <a:t>What changes in the subgroup's work, the next step and a short invitation. End on a complete sentence.</a:t>
            </a:r>
          </a:p>
          <a:p>
            <a:r>
              <a:t>With this tool press monitoring becomes less manual and more comparable. Each week we get stories coded with the same criteria and a search that is reviewed with data. Our next step is to add more weeks to build confidence. We invite you to adapt it to another topic, such as illegal logging or illegal fishing. Thank you.</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1051560"/>
            <a:ext cx="822960" cy="91440"/>
          </a:xfrm>
          <a:prstGeom prst="rect">
            <a:avLst/>
          </a:prstGeom>
          <a:solidFill>
            <a:srgbClr val="FFC6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594360"/>
            <a:ext cx="9144000" cy="365760"/>
          </a:xfrm>
          <a:prstGeom prst="rect">
            <a:avLst/>
          </a:prstGeom>
          <a:noFill/>
        </p:spPr>
        <p:txBody>
          <a:bodyPr wrap="square" lIns="45720" rIns="45720" tIns="27432" bIns="27432" anchor="t">
            <a:spAutoFit/>
          </a:bodyPr>
          <a:lstStyle/>
          <a:p>
            <a:pPr algn="l">
              <a:lnSpc>
                <a:spcPct val="110000"/>
              </a:lnSpc>
            </a:pPr>
            <a:r>
              <a:rPr sz="1200" b="1">
                <a:solidFill>
                  <a:srgbClr val="FFC629"/>
                </a:solidFill>
                <a:latin typeface="Calibri"/>
              </a:rPr>
              <a:t>FINAL PROJECT · VIBE CODING CEDIA 2026</a:t>
            </a:r>
          </a:p>
        </p:txBody>
      </p:sp>
      <p:sp>
        <p:nvSpPr>
          <p:cNvPr id="5" name="TextBox 4"/>
          <p:cNvSpPr txBox="1"/>
          <p:nvPr/>
        </p:nvSpPr>
        <p:spPr>
          <a:xfrm>
            <a:off x="548640" y="1463040"/>
            <a:ext cx="10515600" cy="1737360"/>
          </a:xfrm>
          <a:prstGeom prst="rect">
            <a:avLst/>
          </a:prstGeom>
          <a:noFill/>
        </p:spPr>
        <p:txBody>
          <a:bodyPr wrap="square" lIns="45720" rIns="45720" tIns="27432" bIns="27432" anchor="t">
            <a:spAutoFit/>
          </a:bodyPr>
          <a:lstStyle/>
          <a:p>
            <a:pPr algn="l">
              <a:lnSpc>
                <a:spcPct val="110000"/>
              </a:lnSpc>
            </a:pPr>
            <a:r>
              <a:rPr sz="4600" b="0">
                <a:solidFill>
                  <a:srgbClr val="FFFFFF"/>
                </a:solidFill>
                <a:latin typeface="Georgia"/>
              </a:rPr>
              <a:t>Minería LATAM</a:t>
            </a:r>
          </a:p>
        </p:txBody>
      </p:sp>
      <p:sp>
        <p:nvSpPr>
          <p:cNvPr id="6" name="TextBox 5"/>
          <p:cNvSpPr txBox="1"/>
          <p:nvPr/>
        </p:nvSpPr>
        <p:spPr>
          <a:xfrm>
            <a:off x="548640" y="3246120"/>
            <a:ext cx="10515600" cy="82296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Weekly press monitoring of illegal mining in Latin America</a:t>
            </a:r>
          </a:p>
        </p:txBody>
      </p:sp>
      <p:sp>
        <p:nvSpPr>
          <p:cNvPr id="7" name="TextBox 6"/>
          <p:cNvSpPr txBox="1"/>
          <p:nvPr/>
        </p:nvSpPr>
        <p:spPr>
          <a:xfrm>
            <a:off x="548640" y="4434840"/>
            <a:ext cx="10515600" cy="457200"/>
          </a:xfrm>
          <a:prstGeom prst="rect">
            <a:avLst/>
          </a:prstGeom>
          <a:noFill/>
        </p:spPr>
        <p:txBody>
          <a:bodyPr wrap="square" lIns="45720" rIns="45720" tIns="27432" bIns="27432" anchor="t">
            <a:spAutoFit/>
          </a:bodyPr>
          <a:lstStyle/>
          <a:p>
            <a:pPr algn="l">
              <a:lnSpc>
                <a:spcPct val="110000"/>
              </a:lnSpc>
            </a:pPr>
            <a:r>
              <a:rPr sz="1800" b="1">
                <a:solidFill>
                  <a:srgbClr val="FFFFFF"/>
                </a:solidFill>
                <a:latin typeface="Calibri"/>
              </a:rPr>
              <a:t>Carolina Viola Reyes · UTE, FDCAS  ·  Santiago Joel Jumbo · UTPL, Exact and Natural Sciences</a:t>
            </a:r>
          </a:p>
        </p:txBody>
      </p:sp>
      <p:sp>
        <p:nvSpPr>
          <p:cNvPr id="8" name="TextBox 7"/>
          <p:cNvSpPr txBox="1"/>
          <p:nvPr/>
        </p:nvSpPr>
        <p:spPr>
          <a:xfrm>
            <a:off x="548640" y="4846320"/>
            <a:ext cx="10515600" cy="457200"/>
          </a:xfrm>
          <a:prstGeom prst="rect">
            <a:avLst/>
          </a:prstGeom>
          <a:noFill/>
        </p:spPr>
        <p:txBody>
          <a:bodyPr wrap="square" lIns="45720" rIns="45720" tIns="27432" bIns="27432" anchor="t">
            <a:spAutoFit/>
          </a:bodyPr>
          <a:lstStyle/>
          <a:p>
            <a:pPr algn="l">
              <a:lnSpc>
                <a:spcPct val="110000"/>
              </a:lnSpc>
            </a:pPr>
            <a:r>
              <a:rPr sz="1600" b="0">
                <a:solidFill>
                  <a:srgbClr val="C9CEDB"/>
                </a:solidFill>
                <a:latin typeface="Calibri"/>
              </a:rPr>
              <a:t>Project guide 03</a:t>
            </a:r>
          </a:p>
        </p:txBody>
      </p:sp>
      <p:sp>
        <p:nvSpPr>
          <p:cNvPr id="9" name="TextBox 8"/>
          <p:cNvSpPr txBox="1"/>
          <p:nvPr/>
        </p:nvSpPr>
        <p:spPr>
          <a:xfrm>
            <a:off x="548640" y="5669280"/>
            <a:ext cx="10515600" cy="365760"/>
          </a:xfrm>
          <a:prstGeom prst="rect">
            <a:avLst/>
          </a:prstGeom>
          <a:noFill/>
        </p:spPr>
        <p:txBody>
          <a:bodyPr wrap="square" lIns="45720" rIns="45720" tIns="27432" bIns="27432" anchor="t">
            <a:spAutoFit/>
          </a:bodyPr>
          <a:lstStyle/>
          <a:p>
            <a:pPr algn="l">
              <a:lnSpc>
                <a:spcPct val="110000"/>
              </a:lnSpc>
            </a:pPr>
            <a:r>
              <a:rPr sz="1200" b="0">
                <a:solidFill>
                  <a:srgbClr val="FFC629"/>
                </a:solidFill>
                <a:latin typeface="Calibri"/>
              </a:rPr>
              <a:t>Narration generated with an AI voice (ElevenLabs) and reviewed by the authors.</a:t>
            </a:r>
          </a:p>
        </p:txBody>
      </p:sp>
      <p:sp>
        <p:nvSpPr>
          <p:cNvPr id="10" name="TextBox 9"/>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C9CEDB"/>
                </a:solidFill>
                <a:latin typeface="Calibri"/>
              </a:rPr>
              <a:t>Vibe Coding CEDIA 2026 · Universidad UTE · UTPL</a:t>
            </a:r>
          </a:p>
        </p:txBody>
      </p:sp>
      <p:sp>
        <p:nvSpPr>
          <p:cNvPr id="11" name="TextBox 10"/>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C9CEDB"/>
                </a:solidFill>
                <a:latin typeface="Calibri"/>
              </a:rPr>
              <a:t>1 / 10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2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The problem</a:t>
            </a:r>
          </a:p>
        </p:txBody>
      </p:sp>
      <p:sp>
        <p:nvSpPr>
          <p:cNvPr id="7" name="Rounded Rectangle 6"/>
          <p:cNvSpPr/>
          <p:nvPr/>
        </p:nvSpPr>
        <p:spPr>
          <a:xfrm>
            <a:off x="548640" y="1920240"/>
            <a:ext cx="6949440" cy="3566160"/>
          </a:xfrm>
          <a:prstGeom prst="roundRect">
            <a:avLst>
              <a:gd name="adj" fmla="val 5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68680" y="2194560"/>
            <a:ext cx="6400800" cy="3108960"/>
          </a:xfrm>
          <a:prstGeom prst="rect">
            <a:avLst/>
          </a:prstGeom>
          <a:noFill/>
        </p:spPr>
        <p:txBody>
          <a:bodyPr wrap="square" lIns="45720" rIns="45720" tIns="27432" bIns="27432" anchor="t">
            <a:spAutoFit/>
          </a:bodyPr>
          <a:lstStyle/>
          <a:p>
            <a:pPr algn="l">
              <a:lnSpc>
                <a:spcPct val="115000"/>
              </a:lnSpc>
            </a:pPr>
            <a:r>
              <a:rPr sz="2600" b="0">
                <a:solidFill>
                  <a:srgbClr val="2B3445"/>
                </a:solidFill>
                <a:latin typeface="Calibri"/>
              </a:rPr>
              <a:t>News scattered across dozens of outlets, classified by hand with no shared criteria.</a:t>
            </a:r>
          </a:p>
        </p:txBody>
      </p:sp>
      <p:sp>
        <p:nvSpPr>
          <p:cNvPr id="9" name="Rounded Rectangle 8"/>
          <p:cNvSpPr/>
          <p:nvPr/>
        </p:nvSpPr>
        <p:spPr>
          <a:xfrm>
            <a:off x="7863840" y="1920240"/>
            <a:ext cx="3776472" cy="3566160"/>
          </a:xfrm>
          <a:prstGeom prst="roundRect">
            <a:avLst>
              <a:gd name="adj" fmla="val 5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138160" y="2194560"/>
            <a:ext cx="3291840" cy="457200"/>
          </a:xfrm>
          <a:prstGeom prst="rect">
            <a:avLst/>
          </a:prstGeom>
          <a:noFill/>
        </p:spPr>
        <p:txBody>
          <a:bodyPr wrap="square" lIns="45720" rIns="45720" tIns="27432" bIns="27432" anchor="t">
            <a:spAutoFit/>
          </a:bodyPr>
          <a:lstStyle/>
          <a:p>
            <a:pPr algn="l">
              <a:lnSpc>
                <a:spcPct val="110000"/>
              </a:lnSpc>
            </a:pPr>
            <a:r>
              <a:rPr sz="1400" b="1">
                <a:solidFill>
                  <a:srgbClr val="FFC629"/>
                </a:solidFill>
                <a:latin typeface="Calibri"/>
              </a:rPr>
              <a:t>A CONCRETE EXAMPLE</a:t>
            </a:r>
          </a:p>
        </p:txBody>
      </p:sp>
      <p:sp>
        <p:nvSpPr>
          <p:cNvPr id="11" name="TextBox 10"/>
          <p:cNvSpPr txBox="1"/>
          <p:nvPr/>
        </p:nvSpPr>
        <p:spPr>
          <a:xfrm>
            <a:off x="8138160" y="2743200"/>
            <a:ext cx="3291840" cy="256032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“Informal mining” returned a story about employment.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3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The tool</a:t>
            </a:r>
          </a:p>
        </p:txBody>
      </p:sp>
      <p:sp>
        <p:nvSpPr>
          <p:cNvPr id="7" name="Rounded Rectangle 6"/>
          <p:cNvSpPr/>
          <p:nvPr/>
        </p:nvSpPr>
        <p:spPr>
          <a:xfrm>
            <a:off x="548640"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148840"/>
            <a:ext cx="73152" cy="3108960"/>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5B4BDB"/>
                </a:solidFill>
                <a:latin typeface="Calibri"/>
              </a:rPr>
              <a:t>WHO USES IT</a:t>
            </a:r>
          </a:p>
        </p:txBody>
      </p:sp>
      <p:sp>
        <p:nvSpPr>
          <p:cNvPr id="10" name="TextBox 9"/>
          <p:cNvSpPr txBox="1"/>
          <p:nvPr/>
        </p:nvSpPr>
        <p:spPr>
          <a:xfrm>
            <a:off x="822960"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2B3445"/>
                </a:solidFill>
                <a:latin typeface="Calibri"/>
              </a:rPr>
              <a:t>Qualitative media research teams</a:t>
            </a:r>
          </a:p>
        </p:txBody>
      </p:sp>
      <p:sp>
        <p:nvSpPr>
          <p:cNvPr id="11" name="Rounded Rectangle 10"/>
          <p:cNvSpPr/>
          <p:nvPr/>
        </p:nvSpPr>
        <p:spPr>
          <a:xfrm>
            <a:off x="4311396"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311396" y="2148840"/>
            <a:ext cx="73152" cy="3108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85716"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D9488"/>
                </a:solidFill>
                <a:latin typeface="Calibri"/>
              </a:rPr>
              <a:t>WHAT GOES IN</a:t>
            </a:r>
          </a:p>
        </p:txBody>
      </p:sp>
      <p:sp>
        <p:nvSpPr>
          <p:cNvPr id="14" name="TextBox 13"/>
          <p:cNvSpPr txBox="1"/>
          <p:nvPr/>
        </p:nvSpPr>
        <p:spPr>
          <a:xfrm>
            <a:off x="4585716"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2B3445"/>
                </a:solidFill>
                <a:latin typeface="Calibri"/>
              </a:rPr>
              <a:t>36 keywords, 40 news sites</a:t>
            </a:r>
          </a:p>
        </p:txBody>
      </p:sp>
      <p:sp>
        <p:nvSpPr>
          <p:cNvPr id="15" name="Rounded Rectangle 14"/>
          <p:cNvSpPr/>
          <p:nvPr/>
        </p:nvSpPr>
        <p:spPr>
          <a:xfrm>
            <a:off x="8074152"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074152" y="2148840"/>
            <a:ext cx="73152" cy="310896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48472"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B1020"/>
                </a:solidFill>
                <a:latin typeface="Calibri"/>
              </a:rPr>
              <a:t>WHAT COMES OUT</a:t>
            </a:r>
          </a:p>
        </p:txBody>
      </p:sp>
      <p:sp>
        <p:nvSpPr>
          <p:cNvPr id="18" name="TextBox 17"/>
          <p:cNvSpPr txBox="1"/>
          <p:nvPr/>
        </p:nvSpPr>
        <p:spPr>
          <a:xfrm>
            <a:off x="8348472"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2B3445"/>
                </a:solidFill>
                <a:latin typeface="Calibri"/>
              </a:rPr>
              <a:t>Coded CSV, dashboard and score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4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How it works</a:t>
            </a:r>
          </a:p>
        </p:txBody>
      </p:sp>
      <p:sp>
        <p:nvSpPr>
          <p:cNvPr id="7" name="Rounded Rectangle 6"/>
          <p:cNvSpPr/>
          <p:nvPr/>
        </p:nvSpPr>
        <p:spPr>
          <a:xfrm>
            <a:off x="548640"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548640" y="1920240"/>
            <a:ext cx="2514600" cy="502920"/>
          </a:xfrm>
          <a:prstGeom prst="roundRect">
            <a:avLst>
              <a:gd name="adj" fmla="val 30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85800"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1 · INPUT</a:t>
            </a:r>
          </a:p>
        </p:txBody>
      </p:sp>
      <p:sp>
        <p:nvSpPr>
          <p:cNvPr id="10" name="TextBox 9"/>
          <p:cNvSpPr txBox="1"/>
          <p:nvPr/>
        </p:nvSpPr>
        <p:spPr>
          <a:xfrm>
            <a:off x="731520"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2B3445"/>
                </a:solidFill>
                <a:latin typeface="Calibri"/>
              </a:rPr>
              <a:t>Weekly search</a:t>
            </a:r>
          </a:p>
        </p:txBody>
      </p:sp>
      <p:sp>
        <p:nvSpPr>
          <p:cNvPr id="11" name="Chevron 10"/>
          <p:cNvSpPr/>
          <p:nvPr/>
        </p:nvSpPr>
        <p:spPr>
          <a:xfrm>
            <a:off x="3127248"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3410712"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3410712" y="1920240"/>
            <a:ext cx="2514600" cy="502920"/>
          </a:xfrm>
          <a:prstGeom prst="roundRect">
            <a:avLst>
              <a:gd name="adj" fmla="val 30000"/>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547872"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2 · AI</a:t>
            </a:r>
          </a:p>
        </p:txBody>
      </p:sp>
      <p:sp>
        <p:nvSpPr>
          <p:cNvPr id="15" name="TextBox 14"/>
          <p:cNvSpPr txBox="1"/>
          <p:nvPr/>
        </p:nvSpPr>
        <p:spPr>
          <a:xfrm>
            <a:off x="3593592"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2B3445"/>
                </a:solidFill>
                <a:latin typeface="Calibri"/>
              </a:rPr>
              <a:t>Claude Code codes</a:t>
            </a:r>
          </a:p>
        </p:txBody>
      </p:sp>
      <p:sp>
        <p:nvSpPr>
          <p:cNvPr id="16" name="Chevron 15"/>
          <p:cNvSpPr/>
          <p:nvPr/>
        </p:nvSpPr>
        <p:spPr>
          <a:xfrm>
            <a:off x="5989320"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6272784"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6272784" y="1920240"/>
            <a:ext cx="2514600" cy="502920"/>
          </a:xfrm>
          <a:prstGeom prst="roundRect">
            <a:avLst>
              <a:gd name="adj" fmla="val 30000"/>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9944"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3 · REVIEW</a:t>
            </a:r>
          </a:p>
        </p:txBody>
      </p:sp>
      <p:sp>
        <p:nvSpPr>
          <p:cNvPr id="20" name="TextBox 19"/>
          <p:cNvSpPr txBox="1"/>
          <p:nvPr/>
        </p:nvSpPr>
        <p:spPr>
          <a:xfrm>
            <a:off x="6455664"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2B3445"/>
                </a:solidFill>
                <a:latin typeface="Calibri"/>
              </a:rPr>
              <a:t>Person checks discards</a:t>
            </a:r>
          </a:p>
        </p:txBody>
      </p:sp>
      <p:sp>
        <p:nvSpPr>
          <p:cNvPr id="21" name="Chevron 20"/>
          <p:cNvSpPr/>
          <p:nvPr/>
        </p:nvSpPr>
        <p:spPr>
          <a:xfrm>
            <a:off x="8851392"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9134856"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9134856" y="1920240"/>
            <a:ext cx="2514600" cy="502920"/>
          </a:xfrm>
          <a:prstGeom prst="roundRect">
            <a:avLst>
              <a:gd name="adj" fmla="val 30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272016"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4 · RESULT</a:t>
            </a:r>
          </a:p>
        </p:txBody>
      </p:sp>
      <p:sp>
        <p:nvSpPr>
          <p:cNvPr id="25" name="TextBox 24"/>
          <p:cNvSpPr txBox="1"/>
          <p:nvPr/>
        </p:nvSpPr>
        <p:spPr>
          <a:xfrm>
            <a:off x="9317736"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2B3445"/>
                </a:solidFill>
                <a:latin typeface="Calibri"/>
              </a:rPr>
              <a:t>Dashboard and score</a:t>
            </a:r>
          </a:p>
        </p:txBody>
      </p:sp>
      <p:sp>
        <p:nvSpPr>
          <p:cNvPr id="26" name="TextBox 25"/>
          <p:cNvSpPr txBox="1"/>
          <p:nvPr/>
        </p:nvSpPr>
        <p:spPr>
          <a:xfrm>
            <a:off x="548640" y="5166360"/>
            <a:ext cx="11064240" cy="822960"/>
          </a:xfrm>
          <a:prstGeom prst="rect">
            <a:avLst/>
          </a:prstGeom>
          <a:noFill/>
        </p:spPr>
        <p:txBody>
          <a:bodyPr wrap="square" lIns="45720" rIns="45720" tIns="27432" bIns="27432" anchor="t">
            <a:spAutoFit/>
          </a:bodyPr>
          <a:lstStyle/>
          <a:p>
            <a:pPr algn="l">
              <a:lnSpc>
                <a:spcPct val="110000"/>
              </a:lnSpc>
            </a:pPr>
            <a:r>
              <a:rPr sz="1800" b="1">
                <a:solidFill>
                  <a:srgbClr val="0B1020"/>
                </a:solidFill>
                <a:latin typeface="Calibri"/>
              </a:rPr>
              <a:t>A person decides.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5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Evidence</a:t>
            </a:r>
          </a:p>
        </p:txBody>
      </p:sp>
      <p:sp>
        <p:nvSpPr>
          <p:cNvPr id="7" name="Rounded Rectangle 6"/>
          <p:cNvSpPr/>
          <p:nvPr/>
        </p:nvSpPr>
        <p:spPr>
          <a:xfrm>
            <a:off x="548640"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30</a:t>
            </a:r>
          </a:p>
        </p:txBody>
      </p:sp>
      <p:sp>
        <p:nvSpPr>
          <p:cNvPr id="9" name="TextBox 8"/>
          <p:cNvSpPr txBox="1"/>
          <p:nvPr/>
        </p:nvSpPr>
        <p:spPr>
          <a:xfrm>
            <a:off x="822960" y="3291840"/>
            <a:ext cx="3017520" cy="1097280"/>
          </a:xfrm>
          <a:prstGeom prst="rect">
            <a:avLst/>
          </a:prstGeom>
          <a:noFill/>
        </p:spPr>
        <p:txBody>
          <a:bodyPr wrap="square" lIns="45720" rIns="45720" tIns="27432" bIns="27432" anchor="t">
            <a:spAutoFit/>
          </a:bodyPr>
          <a:lstStyle/>
          <a:p>
            <a:pPr algn="l">
              <a:lnSpc>
                <a:spcPct val="110000"/>
              </a:lnSpc>
            </a:pPr>
            <a:r>
              <a:rPr sz="1800" b="0">
                <a:solidFill>
                  <a:srgbClr val="2B3445"/>
                </a:solidFill>
                <a:latin typeface="Calibri"/>
              </a:rPr>
              <a:t>stories coded, two weeks</a:t>
            </a:r>
          </a:p>
        </p:txBody>
      </p:sp>
      <p:sp>
        <p:nvSpPr>
          <p:cNvPr id="10" name="Rounded Rectangle 9"/>
          <p:cNvSpPr/>
          <p:nvPr/>
        </p:nvSpPr>
        <p:spPr>
          <a:xfrm>
            <a:off x="4311396"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85716"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6/6</a:t>
            </a:r>
          </a:p>
        </p:txBody>
      </p:sp>
      <p:sp>
        <p:nvSpPr>
          <p:cNvPr id="12" name="TextBox 11"/>
          <p:cNvSpPr txBox="1"/>
          <p:nvPr/>
        </p:nvSpPr>
        <p:spPr>
          <a:xfrm>
            <a:off x="4585716" y="3291840"/>
            <a:ext cx="3017520" cy="1097280"/>
          </a:xfrm>
          <a:prstGeom prst="rect">
            <a:avLst/>
          </a:prstGeom>
          <a:noFill/>
        </p:spPr>
        <p:txBody>
          <a:bodyPr wrap="square" lIns="45720" rIns="45720" tIns="27432" bIns="27432" anchor="t">
            <a:spAutoFit/>
          </a:bodyPr>
          <a:lstStyle/>
          <a:p>
            <a:pPr algn="l">
              <a:lnSpc>
                <a:spcPct val="110000"/>
              </a:lnSpc>
            </a:pPr>
            <a:r>
              <a:rPr sz="1800" b="0">
                <a:solidFill>
                  <a:srgbClr val="2B3445"/>
                </a:solidFill>
                <a:latin typeface="Calibri"/>
              </a:rPr>
              <a:t>discards hand-checked</a:t>
            </a:r>
          </a:p>
        </p:txBody>
      </p:sp>
      <p:sp>
        <p:nvSpPr>
          <p:cNvPr id="13" name="Rounded Rectangle 12"/>
          <p:cNvSpPr/>
          <p:nvPr/>
        </p:nvSpPr>
        <p:spPr>
          <a:xfrm>
            <a:off x="8074152"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48472"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0/2</a:t>
            </a:r>
          </a:p>
        </p:txBody>
      </p:sp>
      <p:sp>
        <p:nvSpPr>
          <p:cNvPr id="15" name="TextBox 14"/>
          <p:cNvSpPr txBox="1"/>
          <p:nvPr/>
        </p:nvSpPr>
        <p:spPr>
          <a:xfrm>
            <a:off x="8348472" y="3291840"/>
            <a:ext cx="3017520" cy="1097280"/>
          </a:xfrm>
          <a:prstGeom prst="rect">
            <a:avLst/>
          </a:prstGeom>
          <a:noFill/>
        </p:spPr>
        <p:txBody>
          <a:bodyPr wrap="square" lIns="45720" rIns="45720" tIns="27432" bIns="27432" anchor="t">
            <a:spAutoFit/>
          </a:bodyPr>
          <a:lstStyle/>
          <a:p>
            <a:pPr algn="l">
              <a:lnSpc>
                <a:spcPct val="110000"/>
              </a:lnSpc>
            </a:pPr>
            <a:r>
              <a:rPr sz="1800" b="0">
                <a:solidFill>
                  <a:srgbClr val="2B3445"/>
                </a:solidFill>
                <a:latin typeface="Calibri"/>
              </a:rPr>
              <a:t>useful for “mining Peru”</a:t>
            </a:r>
          </a:p>
        </p:txBody>
      </p:sp>
      <p:sp>
        <p:nvSpPr>
          <p:cNvPr id="16" name="TextBox 15"/>
          <p:cNvSpPr txBox="1"/>
          <p:nvPr/>
        </p:nvSpPr>
        <p:spPr>
          <a:xfrm>
            <a:off x="548640" y="4754880"/>
            <a:ext cx="11064240" cy="1097280"/>
          </a:xfrm>
          <a:prstGeom prst="rect">
            <a:avLst/>
          </a:prstGeom>
          <a:noFill/>
        </p:spPr>
        <p:txBody>
          <a:bodyPr wrap="square" lIns="45720" rIns="45720" tIns="27432" bIns="27432" anchor="t">
            <a:spAutoFit/>
          </a:bodyPr>
          <a:lstStyle/>
          <a:p>
            <a:pPr algn="l">
              <a:lnSpc>
                <a:spcPct val="110000"/>
              </a:lnSpc>
            </a:pPr>
            <a:r>
              <a:rPr sz="1800" b="0">
                <a:solidFill>
                  <a:srgbClr val="2B3445"/>
                </a:solidFill>
                <a:latin typeface="Calibri"/>
              </a:rPr>
              <a:t>Pending: review of the 24 relevant stories.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6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Limits and responsible use</a:t>
            </a:r>
          </a:p>
        </p:txBody>
      </p:sp>
      <p:sp>
        <p:nvSpPr>
          <p:cNvPr id="7" name="Rounded Rectangle 6"/>
          <p:cNvSpPr/>
          <p:nvPr/>
        </p:nvSpPr>
        <p:spPr>
          <a:xfrm>
            <a:off x="548640"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148840"/>
            <a:ext cx="73152" cy="3108960"/>
          </a:xfrm>
          <a:prstGeom prst="rect">
            <a:avLst/>
          </a:prstGeom>
          <a:solidFill>
            <a:srgbClr val="B423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B42318"/>
                </a:solidFill>
                <a:latin typeface="Calibri"/>
              </a:rPr>
              <a:t>WHAT IT DOES NOT DO</a:t>
            </a:r>
          </a:p>
        </p:txBody>
      </p:sp>
      <p:sp>
        <p:nvSpPr>
          <p:cNvPr id="10" name="TextBox 9"/>
          <p:cNvSpPr txBox="1"/>
          <p:nvPr/>
        </p:nvSpPr>
        <p:spPr>
          <a:xfrm>
            <a:off x="822960"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2B3445"/>
                </a:solidFill>
                <a:latin typeface="Calibri"/>
              </a:rPr>
              <a:t>No replacement for researchers</a:t>
            </a:r>
          </a:p>
        </p:txBody>
      </p:sp>
      <p:sp>
        <p:nvSpPr>
          <p:cNvPr id="11" name="Rounded Rectangle 10"/>
          <p:cNvSpPr/>
          <p:nvPr/>
        </p:nvSpPr>
        <p:spPr>
          <a:xfrm>
            <a:off x="4311396"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311396" y="2148840"/>
            <a:ext cx="73152" cy="3108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85716"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D9488"/>
                </a:solidFill>
                <a:latin typeface="Calibri"/>
              </a:rPr>
              <a:t>DATA AND PRIVACY</a:t>
            </a:r>
          </a:p>
        </p:txBody>
      </p:sp>
      <p:sp>
        <p:nvSpPr>
          <p:cNvPr id="14" name="TextBox 13"/>
          <p:cNvSpPr txBox="1"/>
          <p:nvPr/>
        </p:nvSpPr>
        <p:spPr>
          <a:xfrm>
            <a:off x="4585716"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2B3445"/>
                </a:solidFill>
                <a:latin typeface="Calibri"/>
              </a:rPr>
              <a:t>Published news only</a:t>
            </a:r>
          </a:p>
        </p:txBody>
      </p:sp>
      <p:sp>
        <p:nvSpPr>
          <p:cNvPr id="15" name="Rounded Rectangle 14"/>
          <p:cNvSpPr/>
          <p:nvPr/>
        </p:nvSpPr>
        <p:spPr>
          <a:xfrm>
            <a:off x="8074152"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074152" y="2148840"/>
            <a:ext cx="73152" cy="3108960"/>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48472"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5B4BDB"/>
                </a:solidFill>
                <a:latin typeface="Calibri"/>
              </a:rPr>
              <a:t>NEXT STEP</a:t>
            </a:r>
          </a:p>
        </p:txBody>
      </p:sp>
      <p:sp>
        <p:nvSpPr>
          <p:cNvPr id="18" name="TextBox 17"/>
          <p:cNvSpPr txBox="1"/>
          <p:nvPr/>
        </p:nvSpPr>
        <p:spPr>
          <a:xfrm>
            <a:off x="8348472"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2B3445"/>
                </a:solidFill>
                <a:latin typeface="Calibri"/>
              </a:rPr>
              <a:t>More weeks, early classifier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7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 · Input</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Real run on October 13: 5 new stories (Spanish interface)</a:t>
            </a:r>
          </a:p>
        </p:txBody>
      </p:sp>
      <p:pic>
        <p:nvPicPr>
          <p:cNvPr id="11" name="Picture 10" descr="captura_07.png"/>
          <p:cNvPicPr>
            <a:picLocks noChangeAspect="1"/>
          </p:cNvPicPr>
          <p:nvPr/>
        </p:nvPicPr>
        <p:blipFill>
          <a:blip r:embed="rId3"/>
          <a:stretch>
            <a:fillRect/>
          </a:stretch>
        </p:blipFill>
        <p:spPr>
          <a:xfrm>
            <a:off x="2152396" y="1371600"/>
            <a:ext cx="7884159" cy="443484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8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 · Result</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Dashboard: themes, outlets and countries of 24 relevant stories</a:t>
            </a:r>
          </a:p>
        </p:txBody>
      </p:sp>
      <p:pic>
        <p:nvPicPr>
          <p:cNvPr id="11" name="Picture 10" descr="captura_08.png"/>
          <p:cNvPicPr>
            <a:picLocks noChangeAspect="1"/>
          </p:cNvPicPr>
          <p:nvPr/>
        </p:nvPicPr>
        <p:blipFill>
          <a:blip r:embed="rId3"/>
          <a:stretch>
            <a:fillRect/>
          </a:stretch>
        </p:blipFill>
        <p:spPr>
          <a:xfrm>
            <a:off x="2152396" y="1371600"/>
            <a:ext cx="7884159" cy="443484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9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 · Review and delivery</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Story record: 12 variables and coding note</a:t>
            </a:r>
          </a:p>
        </p:txBody>
      </p:sp>
      <p:pic>
        <p:nvPicPr>
          <p:cNvPr id="11" name="Picture 10" descr="captura_09.png"/>
          <p:cNvPicPr>
            <a:picLocks noChangeAspect="1"/>
          </p:cNvPicPr>
          <p:nvPr/>
        </p:nvPicPr>
        <p:blipFill>
          <a:blip r:embed="rId3"/>
          <a:stretch>
            <a:fillRect/>
          </a:stretch>
        </p:blipFill>
        <p:spPr>
          <a:xfrm>
            <a:off x="2152396" y="1371600"/>
            <a:ext cx="7884159" cy="443484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1051560"/>
            <a:ext cx="822960" cy="91440"/>
          </a:xfrm>
          <a:prstGeom prst="rect">
            <a:avLst/>
          </a:prstGeom>
          <a:solidFill>
            <a:srgbClr val="FFC6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594360"/>
            <a:ext cx="9144000" cy="365760"/>
          </a:xfrm>
          <a:prstGeom prst="rect">
            <a:avLst/>
          </a:prstGeom>
          <a:noFill/>
        </p:spPr>
        <p:txBody>
          <a:bodyPr wrap="square" lIns="45720" rIns="45720" tIns="27432" bIns="27432" anchor="t">
            <a:spAutoFit/>
          </a:bodyPr>
          <a:lstStyle/>
          <a:p>
            <a:pPr algn="l">
              <a:lnSpc>
                <a:spcPct val="110000"/>
              </a:lnSpc>
            </a:pPr>
            <a:r>
              <a:rPr sz="1200" b="1">
                <a:solidFill>
                  <a:srgbClr val="FFC629"/>
                </a:solidFill>
                <a:latin typeface="Calibri"/>
              </a:rPr>
              <a:t>FINAL PROJECT · VIBE CODING CEDIA 2026</a:t>
            </a:r>
          </a:p>
        </p:txBody>
      </p:sp>
      <p:sp>
        <p:nvSpPr>
          <p:cNvPr id="5" name="TextBox 4"/>
          <p:cNvSpPr txBox="1"/>
          <p:nvPr/>
        </p:nvSpPr>
        <p:spPr>
          <a:xfrm>
            <a:off x="548640" y="1463040"/>
            <a:ext cx="10515600" cy="1737360"/>
          </a:xfrm>
          <a:prstGeom prst="rect">
            <a:avLst/>
          </a:prstGeom>
          <a:noFill/>
        </p:spPr>
        <p:txBody>
          <a:bodyPr wrap="square" lIns="45720" rIns="45720" tIns="27432" bIns="27432" anchor="t">
            <a:spAutoFit/>
          </a:bodyPr>
          <a:lstStyle/>
          <a:p>
            <a:pPr algn="l">
              <a:lnSpc>
                <a:spcPct val="110000"/>
              </a:lnSpc>
            </a:pPr>
            <a:r>
              <a:rPr sz="4000" b="0">
                <a:solidFill>
                  <a:srgbClr val="FFFFFF"/>
                </a:solidFill>
                <a:latin typeface="Georgia"/>
              </a:rPr>
              <a:t>Comparable coding and a search that improves</a:t>
            </a:r>
          </a:p>
        </p:txBody>
      </p:sp>
      <p:sp>
        <p:nvSpPr>
          <p:cNvPr id="6" name="TextBox 5"/>
          <p:cNvSpPr txBox="1"/>
          <p:nvPr/>
        </p:nvSpPr>
        <p:spPr>
          <a:xfrm>
            <a:off x="548640" y="3383280"/>
            <a:ext cx="10515600" cy="91440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Next step: more weeks and other topics.</a:t>
            </a:r>
          </a:p>
        </p:txBody>
      </p:sp>
      <p:sp>
        <p:nvSpPr>
          <p:cNvPr id="7" name="Rounded Rectangle 6"/>
          <p:cNvSpPr/>
          <p:nvPr/>
        </p:nvSpPr>
        <p:spPr>
          <a:xfrm>
            <a:off x="548640" y="4526280"/>
            <a:ext cx="7132320" cy="685800"/>
          </a:xfrm>
          <a:prstGeom prst="roundRect">
            <a:avLst>
              <a:gd name="adj" fmla="val 30000"/>
            </a:avLst>
          </a:prstGeom>
          <a:solidFill>
            <a:srgbClr val="1A21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7240" y="4572000"/>
            <a:ext cx="6766560" cy="594360"/>
          </a:xfrm>
          <a:prstGeom prst="rect">
            <a:avLst/>
          </a:prstGeom>
          <a:noFill/>
        </p:spPr>
        <p:txBody>
          <a:bodyPr wrap="square" lIns="45720" rIns="45720" tIns="27432" bIns="27432" anchor="ctr">
            <a:spAutoFit/>
          </a:bodyPr>
          <a:lstStyle/>
          <a:p>
            <a:pPr algn="l">
              <a:lnSpc>
                <a:spcPct val="110000"/>
              </a:lnSpc>
            </a:pPr>
            <a:r>
              <a:rPr sz="1800" b="0">
                <a:solidFill>
                  <a:srgbClr val="FFC629"/>
                </a:solidFill>
                <a:latin typeface="Calibri"/>
              </a:rPr>
              <a:t>caroviola79-gif.github.io/vibe-coding-proyecto-final</a:t>
            </a:r>
          </a:p>
        </p:txBody>
      </p:sp>
      <p:sp>
        <p:nvSpPr>
          <p:cNvPr id="9" name="TextBox 8"/>
          <p:cNvSpPr txBox="1"/>
          <p:nvPr/>
        </p:nvSpPr>
        <p:spPr>
          <a:xfrm>
            <a:off x="548640" y="5486400"/>
            <a:ext cx="10515600" cy="457200"/>
          </a:xfrm>
          <a:prstGeom prst="rect">
            <a:avLst/>
          </a:prstGeom>
          <a:noFill/>
        </p:spPr>
        <p:txBody>
          <a:bodyPr wrap="square" lIns="45720" rIns="45720" tIns="27432" bIns="27432" anchor="t">
            <a:spAutoFit/>
          </a:bodyPr>
          <a:lstStyle/>
          <a:p>
            <a:pPr algn="l">
              <a:lnSpc>
                <a:spcPct val="110000"/>
              </a:lnSpc>
            </a:pPr>
            <a:r>
              <a:rPr sz="1600" b="1">
                <a:solidFill>
                  <a:srgbClr val="FFFFFF"/>
                </a:solidFill>
                <a:latin typeface="Calibri"/>
              </a:rPr>
              <a:t>Carolina Viola Reyes · UTE, FDCAS  ·  Santiago Joel Jumbo · UTPL, Exact and Natural Sciences</a:t>
            </a:r>
          </a:p>
        </p:txBody>
      </p:sp>
      <p:sp>
        <p:nvSpPr>
          <p:cNvPr id="10" name="TextBox 9"/>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C9CEDB"/>
                </a:solidFill>
                <a:latin typeface="Calibri"/>
              </a:rPr>
              <a:t>Vibe Coding CEDIA 2026 · Universidad UTE · UTPL</a:t>
            </a:r>
          </a:p>
        </p:txBody>
      </p:sp>
      <p:sp>
        <p:nvSpPr>
          <p:cNvPr id="11" name="TextBox 10"/>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C9CEDB"/>
                </a:solidFill>
                <a:latin typeface="Calibri"/>
              </a:rPr>
              <a:t>10 / 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